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56" r:id="rId2"/>
    <p:sldId id="285" r:id="rId3"/>
    <p:sldId id="291" r:id="rId4"/>
    <p:sldId id="277" r:id="rId5"/>
    <p:sldId id="275" r:id="rId6"/>
    <p:sldId id="296" r:id="rId7"/>
    <p:sldId id="341" r:id="rId8"/>
    <p:sldId id="327" r:id="rId9"/>
    <p:sldId id="328" r:id="rId10"/>
    <p:sldId id="297" r:id="rId11"/>
    <p:sldId id="298" r:id="rId12"/>
    <p:sldId id="294" r:id="rId13"/>
    <p:sldId id="338" r:id="rId14"/>
    <p:sldId id="339" r:id="rId15"/>
    <p:sldId id="299" r:id="rId16"/>
    <p:sldId id="340" r:id="rId17"/>
    <p:sldId id="342" r:id="rId18"/>
    <p:sldId id="272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E1DF09E-6583-4441-999E-B9FE7AB1C144}" type="datetimeFigureOut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8C2DFCB-D491-4BCB-A119-7AE887A72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19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DFE6E-24E2-42A8-AC37-FA5FCADD85F6}" type="datetimeFigureOut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DE7F198-42BE-4E81-AFCA-52CC4591F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92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B66E1-2C14-4778-9EAB-1C9C900E0A0B}" type="datetimeFigureOut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0BCD6-E1ED-46E1-BE22-36F9BC6CF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8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4E7CF-38EF-46B6-9AA0-3718A9EC8166}" type="datetimeFigureOut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3A5DB-F697-4E8A-95DC-337F77F72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4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986DB-BFDA-413F-A182-3A6234EFF956}" type="datetimeFigureOut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2CF5A-01D5-4329-8479-C6319184A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F7C9C-1239-4815-9C14-BBADBB3CD6F3}" type="datetimeFigureOut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11F93-18C3-425E-B492-1719B5BCF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60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4B50C-EA08-4F92-96E5-C3233950A891}" type="datetimeFigureOut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6EACA-8AA7-4BD2-8D7F-BE724D6D1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2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41AAD-BEFF-44FF-8251-CDA7C0D714CC}" type="datetimeFigureOut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C4F31-F858-4025-8FBB-5B946C4A4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88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4F350-19B3-4F55-BC31-4AF5E0AB3D42}" type="datetimeFigureOut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D9050-D66F-41DF-957E-9D64D35F0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2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6F550-D36E-4151-BE8F-1210C4611EDF}" type="datetimeFigureOut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FC3F9-3AD6-4FF5-83C8-899BB0C6D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1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27F91-11EE-4F62-B6AE-DF35ED100755}" type="datetimeFigureOut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31012-19FE-4272-B762-ADED4B00D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42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001EE-1708-484B-B0B1-3C4F15C78280}" type="datetimeFigureOut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473463E-58A2-4A74-9681-C9A75D9EE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1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A8C4D8-FA38-469F-B6C2-E55E9042124D}" type="datetimeFigureOut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b="1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EF8606-17CA-4EC4-A18D-64ADCF2A3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rtl="0" fontAlgn="base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mi.org/" TargetMode="External"/><Relationship Id="rId2" Type="http://schemas.openxmlformats.org/officeDocument/2006/relationships/hyperlink" Target="http://www.nimh.nih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733800"/>
            <a:ext cx="7620000" cy="1600200"/>
          </a:xfrm>
        </p:spPr>
        <p:txBody>
          <a:bodyPr rtlCol="0">
            <a:noAutofit/>
          </a:bodyPr>
          <a:lstStyle/>
          <a:p>
            <a:pPr algn="ctr" fontAlgn="auto">
              <a:buFont typeface="Arial" pitchFamily="34" charset="0"/>
              <a:buNone/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Raising Teens </a:t>
            </a:r>
          </a:p>
          <a:p>
            <a:pPr algn="ctr" fontAlgn="auto">
              <a:buFont typeface="Arial" pitchFamily="34" charset="0"/>
              <a:buNone/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in the 21</a:t>
            </a:r>
            <a:r>
              <a:rPr lang="en-US" sz="4000" b="1" baseline="30000" dirty="0" smtClean="0">
                <a:solidFill>
                  <a:schemeClr val="tx1"/>
                </a:solidFill>
              </a:rPr>
              <a:t>st</a:t>
            </a:r>
            <a:r>
              <a:rPr lang="en-US" sz="4000" b="1" dirty="0" smtClean="0">
                <a:solidFill>
                  <a:schemeClr val="tx1"/>
                </a:solidFill>
              </a:rPr>
              <a:t> Century</a:t>
            </a:r>
          </a:p>
          <a:p>
            <a:pPr algn="ctr" fontAlgn="auto">
              <a:buFont typeface="Arial" pitchFamily="34" charset="0"/>
              <a:buNone/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11113"/>
            <a:ext cx="3938588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0" y="6273800"/>
            <a:ext cx="9144000" cy="584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3200" b="1">
                <a:solidFill>
                  <a:schemeClr val="bg1"/>
                </a:solidFill>
              </a:rPr>
              <a:t>James G. Wellborn, Ph.D.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228600" y="231338"/>
            <a:ext cx="6019800" cy="1292662"/>
          </a:xfr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900" b="1" dirty="0" smtClean="0"/>
              <a:t>Signs of Unresolved Grief</a:t>
            </a:r>
            <a:endParaRPr lang="en-US" sz="3900" b="1" dirty="0"/>
          </a:p>
        </p:txBody>
      </p:sp>
      <p:sp>
        <p:nvSpPr>
          <p:cNvPr id="25602" name="TextBox 6"/>
          <p:cNvSpPr txBox="1">
            <a:spLocks noChangeArrowheads="1"/>
          </p:cNvSpPr>
          <p:nvPr/>
        </p:nvSpPr>
        <p:spPr bwMode="auto">
          <a:xfrm>
            <a:off x="5934075" y="6475413"/>
            <a:ext cx="3200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/>
              <a:t>www.DrJamesWellborn.com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 w="57150">
            <a:solidFill>
              <a:srgbClr val="0070C0"/>
            </a:solidFill>
          </a:ln>
        </p:spPr>
        <p:txBody>
          <a:bodyPr rtlCol="0">
            <a:normAutofit fontScale="85000" lnSpcReduction="20000"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dirty="0"/>
              <a:t>Depression 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dirty="0"/>
              <a:t>Thoughts of dying or suicide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dirty="0"/>
              <a:t>Pessimism and living for the moment at the expense of important life tasks like school, hobbies, relationships.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dirty="0"/>
              <a:t>Inability to talk about the deceased without becoming overcome with emotion.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dirty="0"/>
              <a:t>Attempts to preserve articles belonging to or associated with the deceased (with an accompanying strong reaction should anyone suggest otherwise).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dirty="0"/>
              <a:t>Overly preoccupied with the deceased, talking about them all the time or not talking about anyone else.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dirty="0"/>
              <a:t>If the deceased was a close friend of your kid, systematic avoidance of talking about them is a worrisome sign.  Lack of strong emotional reactions means they are very likely stuffing the pain.  It is almost certain to show up later in an undesirable form.</a:t>
            </a:r>
          </a:p>
          <a:p>
            <a:pPr marL="342900" indent="-342900" fontAlgn="auto">
              <a:buFont typeface="Wingdings" pitchFamily="2" charset="2"/>
              <a:buChar char="§"/>
              <a:defRPr/>
            </a:pPr>
            <a:endParaRPr lang="en-US" dirty="0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381000"/>
            <a:ext cx="1970088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228600" y="831503"/>
            <a:ext cx="6019800" cy="692497"/>
          </a:xfr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900" b="1" dirty="0" smtClean="0"/>
              <a:t>Depression?</a:t>
            </a:r>
            <a:endParaRPr lang="en-US" sz="3900" b="1" dirty="0"/>
          </a:p>
        </p:txBody>
      </p:sp>
      <p:sp>
        <p:nvSpPr>
          <p:cNvPr id="26626" name="TextBox 6"/>
          <p:cNvSpPr txBox="1">
            <a:spLocks noChangeArrowheads="1"/>
          </p:cNvSpPr>
          <p:nvPr/>
        </p:nvSpPr>
        <p:spPr bwMode="auto">
          <a:xfrm>
            <a:off x="5934075" y="6475413"/>
            <a:ext cx="3200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/>
              <a:t>www.DrJamesWellborn.com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 w="57150">
            <a:solidFill>
              <a:srgbClr val="0070C0"/>
            </a:solidFill>
          </a:ln>
        </p:spPr>
        <p:txBody>
          <a:bodyPr rtlCol="0">
            <a:norm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Feeing sad or empty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Loss of interest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Increased/decreased appetite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Increased/decreased sleep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Fatigue/energy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Feeling worthless, guilty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Difficulty concentrating, deciding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Thoughts of suicide or death</a:t>
            </a:r>
          </a:p>
          <a:p>
            <a:pPr marL="342900" indent="-342900" fontAlgn="auto">
              <a:buFont typeface="Wingdings" pitchFamily="2" charset="2"/>
              <a:buChar char="§"/>
              <a:defRPr/>
            </a:pPr>
            <a:endParaRPr lang="en-US" dirty="0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381000"/>
            <a:ext cx="1970088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228600" y="231338"/>
            <a:ext cx="6019800" cy="1292662"/>
          </a:xfr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900" b="1" dirty="0" smtClean="0"/>
              <a:t>Sadness vs Depression</a:t>
            </a:r>
            <a:endParaRPr lang="en-US" sz="3900" b="1" dirty="0"/>
          </a:p>
        </p:txBody>
      </p:sp>
      <p:sp>
        <p:nvSpPr>
          <p:cNvPr id="27650" name="TextBox 6"/>
          <p:cNvSpPr txBox="1">
            <a:spLocks noChangeArrowheads="1"/>
          </p:cNvSpPr>
          <p:nvPr/>
        </p:nvSpPr>
        <p:spPr bwMode="auto">
          <a:xfrm>
            <a:off x="5934075" y="6475413"/>
            <a:ext cx="3200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/>
              <a:t>www.DrJamesWellborn.com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 w="57150">
            <a:solidFill>
              <a:srgbClr val="0070C0"/>
            </a:solidFill>
          </a:ln>
        </p:spPr>
        <p:txBody>
          <a:bodyPr rtlCol="0">
            <a:normAutofit fontScale="92500" lnSpcReduction="10000"/>
          </a:bodyPr>
          <a:lstStyle/>
          <a:p>
            <a:r>
              <a:rPr lang="en-US" altLang="en-US" sz="3200" dirty="0" smtClean="0">
                <a:latin typeface="+mj-lt"/>
              </a:rPr>
              <a:t>Sadness</a:t>
            </a:r>
          </a:p>
          <a:p>
            <a:pPr lvl="1"/>
            <a:r>
              <a:rPr lang="en-US" altLang="en-US" sz="3200" dirty="0" smtClean="0">
                <a:latin typeface="+mj-lt"/>
              </a:rPr>
              <a:t>Down, bummed out, out of sorts</a:t>
            </a:r>
          </a:p>
          <a:p>
            <a:pPr lvl="1"/>
            <a:r>
              <a:rPr lang="en-US" altLang="en-US" sz="3200" dirty="0" smtClean="0">
                <a:latin typeface="+mj-lt"/>
              </a:rPr>
              <a:t>Time limited</a:t>
            </a:r>
          </a:p>
          <a:p>
            <a:pPr lvl="1"/>
            <a:r>
              <a:rPr lang="en-US" altLang="en-US" sz="3200" dirty="0" smtClean="0">
                <a:latin typeface="+mj-lt"/>
              </a:rPr>
              <a:t>Appropriate to circumstances</a:t>
            </a:r>
          </a:p>
          <a:p>
            <a:pPr fontAlgn="auto">
              <a:buFont typeface="Arial" pitchFamily="34" charset="0"/>
              <a:buNone/>
              <a:defRPr/>
            </a:pPr>
            <a:endParaRPr lang="en-US" dirty="0" smtClean="0"/>
          </a:p>
          <a:p>
            <a:pPr>
              <a:buClr>
                <a:schemeClr val="accent1"/>
              </a:buClr>
              <a:buSzPct val="70000"/>
            </a:pPr>
            <a:r>
              <a:rPr kumimoji="1" lang="en-US" altLang="en-US" sz="3200" dirty="0" smtClean="0">
                <a:latin typeface="Arial Black" pitchFamily="34" charset="0"/>
              </a:rPr>
              <a:t>Depression</a:t>
            </a:r>
          </a:p>
          <a:p>
            <a:pPr lvl="1">
              <a:buClr>
                <a:schemeClr val="hlink"/>
              </a:buClr>
              <a:buFontTx/>
              <a:buChar char="•"/>
            </a:pPr>
            <a:r>
              <a:rPr kumimoji="1" lang="en-US" altLang="en-US" sz="2800" dirty="0" smtClean="0">
                <a:latin typeface="Arial Black" pitchFamily="34" charset="0"/>
              </a:rPr>
              <a:t>Present for 2 weeks or longer</a:t>
            </a:r>
          </a:p>
          <a:p>
            <a:pPr lvl="1">
              <a:buClr>
                <a:schemeClr val="hlink"/>
              </a:buClr>
              <a:buFontTx/>
              <a:buChar char="•"/>
            </a:pPr>
            <a:r>
              <a:rPr kumimoji="1" lang="en-US" altLang="en-US" sz="2800" dirty="0" smtClean="0">
                <a:latin typeface="Arial Black" pitchFamily="34" charset="0"/>
              </a:rPr>
              <a:t>Seems to be out of proportion</a:t>
            </a:r>
          </a:p>
          <a:p>
            <a:pPr lvl="1">
              <a:buClr>
                <a:schemeClr val="hlink"/>
              </a:buClr>
              <a:buFontTx/>
              <a:buChar char="•"/>
            </a:pPr>
            <a:r>
              <a:rPr kumimoji="1" lang="en-US" altLang="en-US" sz="2800" dirty="0" smtClean="0">
                <a:latin typeface="Arial Black" pitchFamily="34" charset="0"/>
              </a:rPr>
              <a:t>Repeated incidents</a:t>
            </a:r>
          </a:p>
          <a:p>
            <a:pPr fontAlgn="auto"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381000"/>
            <a:ext cx="1970088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42900" indent="-342900" fontAlgn="auto">
              <a:buFont typeface="Arial" pitchFamily="34" charset="0"/>
              <a:buChar char="•"/>
              <a:defRPr/>
            </a:pPr>
            <a:endParaRPr lang="en-US" dirty="0" smtClean="0"/>
          </a:p>
          <a:p>
            <a:pPr algn="ctr" fontAlgn="auto">
              <a:buFont typeface="Arial" pitchFamily="34" charset="0"/>
              <a:buNone/>
              <a:defRPr/>
            </a:pPr>
            <a:endParaRPr lang="en-US" dirty="0" smtClean="0"/>
          </a:p>
          <a:p>
            <a:pPr algn="ctr" fontAlgn="auto">
              <a:buFont typeface="Arial" pitchFamily="34" charset="0"/>
              <a:buNone/>
              <a:defRPr/>
            </a:pPr>
            <a:endParaRPr lang="en-US" dirty="0"/>
          </a:p>
          <a:p>
            <a:pPr algn="ctr" fontAlgn="auto">
              <a:buFont typeface="Arial" pitchFamily="34" charset="0"/>
              <a:buNone/>
              <a:defRPr/>
            </a:pPr>
            <a:r>
              <a:rPr lang="en-US" sz="4400" dirty="0" smtClean="0"/>
              <a:t>What About Suicide?</a:t>
            </a:r>
            <a:endParaRPr lang="en-US" sz="44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381000"/>
            <a:ext cx="1970088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5934075" y="6475413"/>
            <a:ext cx="3200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/>
              <a:t>www.DrJamesWellborn.com</a:t>
            </a:r>
          </a:p>
        </p:txBody>
      </p:sp>
    </p:spTree>
    <p:extLst>
      <p:ext uri="{BB962C8B-B14F-4D97-AF65-F5344CB8AC3E}">
        <p14:creationId xmlns:p14="http://schemas.microsoft.com/office/powerpoint/2010/main" val="25769121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228600" y="831503"/>
            <a:ext cx="6019800" cy="692497"/>
          </a:xfr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900" b="1" dirty="0" smtClean="0">
                <a:solidFill>
                  <a:schemeClr val="tx1"/>
                </a:solidFill>
              </a:rPr>
              <a:t>Worrisome Signs</a:t>
            </a:r>
            <a:endParaRPr lang="en-US" sz="3900" b="1" dirty="0">
              <a:solidFill>
                <a:schemeClr val="tx1"/>
              </a:solidFill>
            </a:endParaRPr>
          </a:p>
        </p:txBody>
      </p:sp>
      <p:sp>
        <p:nvSpPr>
          <p:cNvPr id="28674" name="TextBox 6"/>
          <p:cNvSpPr txBox="1">
            <a:spLocks noChangeArrowheads="1"/>
          </p:cNvSpPr>
          <p:nvPr/>
        </p:nvSpPr>
        <p:spPr bwMode="auto">
          <a:xfrm>
            <a:off x="5934075" y="6475413"/>
            <a:ext cx="3200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/>
              <a:t>www.DrJamesWellborn.com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 w="57150">
            <a:solidFill>
              <a:srgbClr val="0070C0"/>
            </a:solidFill>
          </a:ln>
        </p:spPr>
        <p:txBody>
          <a:bodyPr rtlCol="0">
            <a:noAutofit/>
          </a:bodyPr>
          <a:lstStyle/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1700" b="1" dirty="0" smtClean="0"/>
              <a:t>Alcohol or drug abuse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1700" b="1" dirty="0" smtClean="0"/>
              <a:t>Dramatic mood changes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1700" b="1" dirty="0" smtClean="0"/>
              <a:t>Major loss (especially social rejection or break up of important dating relationship)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1700" b="1" dirty="0" smtClean="0"/>
              <a:t>Humiliation or major blows to self-confidence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1700" b="1" dirty="0" smtClean="0"/>
              <a:t>Recent arrest or other embarrassing, failure experiences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1700" b="1" dirty="0" smtClean="0"/>
              <a:t>Target of bullying or harassment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1700" b="1" dirty="0" smtClean="0"/>
              <a:t>Reactive aggression 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1700" b="1" dirty="0" smtClean="0"/>
              <a:t>Decrease in grades and academic interest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1700" b="1" dirty="0" smtClean="0"/>
              <a:t>Feeling stuck or trapped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1700" b="1" dirty="0" smtClean="0"/>
              <a:t>Sleeplessness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1700" b="1" dirty="0" smtClean="0"/>
              <a:t>Social withdrawal or isolation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1700" b="1" dirty="0" smtClean="0"/>
              <a:t>Loss of interest in things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1700" b="1" dirty="0" smtClean="0"/>
              <a:t>Stressed out overachievers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381000"/>
            <a:ext cx="1970088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588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228600" y="831503"/>
            <a:ext cx="6019800" cy="692497"/>
          </a:xfr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9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At Risk Signs</a:t>
            </a:r>
            <a:endParaRPr lang="en-US" sz="3900" b="1" dirty="0">
              <a:ln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28674" name="TextBox 6"/>
          <p:cNvSpPr txBox="1">
            <a:spLocks noChangeArrowheads="1"/>
          </p:cNvSpPr>
          <p:nvPr/>
        </p:nvSpPr>
        <p:spPr bwMode="auto">
          <a:xfrm>
            <a:off x="5934075" y="6475413"/>
            <a:ext cx="3200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/>
              <a:t>www.DrJamesWellborn.com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 w="57150">
            <a:solidFill>
              <a:srgbClr val="0070C0"/>
            </a:solidFill>
          </a:ln>
        </p:spPr>
        <p:txBody>
          <a:bodyPr rtlCol="0">
            <a:normAutofit fontScale="92500" lnSpcReduction="20000"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200" b="1" dirty="0"/>
              <a:t>Family history of suicide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200" b="1" dirty="0"/>
              <a:t>Previous suicide attempts or thoughts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200" b="1" dirty="0"/>
              <a:t>Prior psychiatric hospitalization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200" b="1" dirty="0"/>
              <a:t>Diagnosed with depression, bipolar disorder, or schizophrenia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200" b="1" dirty="0"/>
              <a:t>Persistent bullying and harassment by peers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200" b="1" dirty="0"/>
              <a:t>Dangerous, reckless, or very high risk behavior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200" b="1" dirty="0"/>
              <a:t>Expressing hopelessness, worthlessness, the meaninglessness of life, etc.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200" b="1" dirty="0"/>
              <a:t>Coming out of profound depression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200" b="1" dirty="0"/>
              <a:t>Running away from home or ongoing intense family conflict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200" b="1" dirty="0"/>
              <a:t>Acting out and rebelling (especially if it is uncharacteristic)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200" b="1" dirty="0"/>
              <a:t>Recent prominent suicide or </a:t>
            </a:r>
            <a:r>
              <a:rPr lang="en-US" sz="2200" b="1" dirty="0" smtClean="0"/>
              <a:t>homicide</a:t>
            </a:r>
            <a:endParaRPr lang="en-US" sz="2200" b="1" dirty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381000"/>
            <a:ext cx="1970088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228600" y="831503"/>
            <a:ext cx="6019800" cy="692497"/>
          </a:xfr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9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Danger Signs</a:t>
            </a:r>
            <a:endParaRPr lang="en-US" sz="39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8674" name="TextBox 6"/>
          <p:cNvSpPr txBox="1">
            <a:spLocks noChangeArrowheads="1"/>
          </p:cNvSpPr>
          <p:nvPr/>
        </p:nvSpPr>
        <p:spPr bwMode="auto">
          <a:xfrm>
            <a:off x="5934075" y="6475413"/>
            <a:ext cx="3200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/>
              <a:t>www.DrJamesWellborn.com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 w="57150">
            <a:solidFill>
              <a:srgbClr val="0070C0"/>
            </a:solidFill>
          </a:ln>
        </p:spPr>
        <p:txBody>
          <a:bodyPr rtlCol="0">
            <a:norm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b="1" dirty="0"/>
              <a:t>Talking, writing, or drawing about suicide, death, dying, sleeping forever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b="1" dirty="0"/>
              <a:t>Saying good byes, acting as if leaving soon  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b="1" dirty="0"/>
              <a:t>Giving away or throwing away favorite possessions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b="1" dirty="0"/>
              <a:t>Idealizing or romanticizing death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b="1" dirty="0"/>
              <a:t>Joking about suicide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b="1" dirty="0"/>
              <a:t>Lots of worrisome and at-risk signs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381000"/>
            <a:ext cx="1970088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0985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228600" y="831503"/>
            <a:ext cx="6019800" cy="692497"/>
          </a:xfr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900" b="1" dirty="0" smtClean="0">
                <a:solidFill>
                  <a:srgbClr val="FF0000"/>
                </a:solidFill>
              </a:rPr>
              <a:t>Bibliography</a:t>
            </a:r>
            <a:endParaRPr lang="en-US" sz="3900" b="1" dirty="0">
              <a:solidFill>
                <a:srgbClr val="FF0000"/>
              </a:solidFill>
            </a:endParaRPr>
          </a:p>
        </p:txBody>
      </p:sp>
      <p:sp>
        <p:nvSpPr>
          <p:cNvPr id="28674" name="TextBox 6"/>
          <p:cNvSpPr txBox="1">
            <a:spLocks noChangeArrowheads="1"/>
          </p:cNvSpPr>
          <p:nvPr/>
        </p:nvSpPr>
        <p:spPr bwMode="auto">
          <a:xfrm>
            <a:off x="5934075" y="6475413"/>
            <a:ext cx="3200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/>
              <a:t>www.DrJamesWellborn.com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 w="57150">
            <a:solidFill>
              <a:srgbClr val="0070C0"/>
            </a:solidFill>
          </a:ln>
        </p:spPr>
        <p:txBody>
          <a:bodyPr rtlCol="0"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u="sng" dirty="0">
                <a:latin typeface="Gill Sans MT" pitchFamily="34" charset="0"/>
              </a:rPr>
              <a:t>Lonely, Sad, and Angry:  A parents guide to  </a:t>
            </a:r>
            <a:r>
              <a:rPr lang="en-US" u="sng" dirty="0" smtClean="0">
                <a:latin typeface="Gill Sans MT" pitchFamily="34" charset="0"/>
              </a:rPr>
              <a:t>                     depression </a:t>
            </a:r>
            <a:r>
              <a:rPr lang="en-US" u="sng" dirty="0">
                <a:latin typeface="Gill Sans MT" pitchFamily="34" charset="0"/>
              </a:rPr>
              <a:t>in children and adolescents </a:t>
            </a:r>
            <a:r>
              <a:rPr lang="en-US" dirty="0">
                <a:latin typeface="Gill Sans MT" pitchFamily="34" charset="0"/>
              </a:rPr>
              <a:t>by B.D.  </a:t>
            </a:r>
            <a:r>
              <a:rPr lang="en-US" dirty="0" smtClean="0">
                <a:latin typeface="Gill Sans MT" pitchFamily="34" charset="0"/>
              </a:rPr>
              <a:t>                   Ingersoll </a:t>
            </a:r>
            <a:r>
              <a:rPr lang="en-US" dirty="0">
                <a:latin typeface="Gill Sans MT" pitchFamily="34" charset="0"/>
              </a:rPr>
              <a:t>and S. Goldstein </a:t>
            </a:r>
            <a:endParaRPr lang="en-US" u="sng" dirty="0">
              <a:latin typeface="Gill Sans MT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u="sng" dirty="0">
                <a:latin typeface="Gill Sans MT" pitchFamily="34" charset="0"/>
              </a:rPr>
              <a:t>Parenting through crisis:  Helping kids in times of loss, grief, and change </a:t>
            </a:r>
            <a:r>
              <a:rPr lang="en-US" dirty="0">
                <a:latin typeface="Gill Sans MT" pitchFamily="34" charset="0"/>
              </a:rPr>
              <a:t>by B. </a:t>
            </a:r>
            <a:r>
              <a:rPr lang="en-US" dirty="0" err="1">
                <a:latin typeface="Gill Sans MT" pitchFamily="34" charset="0"/>
              </a:rPr>
              <a:t>Coloroso</a:t>
            </a:r>
            <a:r>
              <a:rPr lang="en-US" dirty="0">
                <a:latin typeface="Gill Sans MT" pitchFamily="34" charset="0"/>
              </a:rPr>
              <a:t> </a:t>
            </a:r>
            <a:endParaRPr lang="en-US" u="sng" dirty="0">
              <a:latin typeface="Gill Sans MT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u="sng" dirty="0">
                <a:latin typeface="Gill Sans MT" pitchFamily="34" charset="0"/>
              </a:rPr>
              <a:t>When nothing matters anymore:  A survival guide for depressed teens </a:t>
            </a:r>
            <a:r>
              <a:rPr lang="en-US" dirty="0">
                <a:latin typeface="Gill Sans MT" pitchFamily="34" charset="0"/>
              </a:rPr>
              <a:t>by B. Cobain </a:t>
            </a:r>
            <a:endParaRPr lang="en-US" u="sng" dirty="0">
              <a:latin typeface="Gill Sans MT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u="sng" dirty="0">
                <a:latin typeface="Gill Sans MT" pitchFamily="34" charset="0"/>
              </a:rPr>
              <a:t>When a friend dies:  A book for teens about grieving and healing </a:t>
            </a:r>
            <a:r>
              <a:rPr lang="en-US" dirty="0">
                <a:latin typeface="Gill Sans MT" pitchFamily="34" charset="0"/>
              </a:rPr>
              <a:t>by M. E. </a:t>
            </a:r>
            <a:r>
              <a:rPr lang="en-US" dirty="0" err="1">
                <a:latin typeface="Gill Sans MT" pitchFamily="34" charset="0"/>
              </a:rPr>
              <a:t>Gootman</a:t>
            </a:r>
            <a:r>
              <a:rPr lang="en-US" dirty="0">
                <a:latin typeface="Gill Sans MT" pitchFamily="34" charset="0"/>
              </a:rPr>
              <a:t> </a:t>
            </a:r>
            <a:endParaRPr lang="en-US" u="sng" dirty="0">
              <a:latin typeface="Gill Sans MT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u="sng" dirty="0">
                <a:latin typeface="Gill Sans MT" pitchFamily="34" charset="0"/>
              </a:rPr>
              <a:t>Will’s Choice:  A Suicidal Teen, a Desperate Mother, and a Chronicle of Recovery </a:t>
            </a:r>
            <a:r>
              <a:rPr lang="en-US" dirty="0">
                <a:latin typeface="Gill Sans MT" pitchFamily="34" charset="0"/>
              </a:rPr>
              <a:t>by G. Griffith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Gill Sans MT" pitchFamily="34" charset="0"/>
              </a:rPr>
              <a:t>National Institute of Mental Health (</a:t>
            </a:r>
            <a:r>
              <a:rPr lang="en-US" dirty="0">
                <a:latin typeface="Gill Sans MT" pitchFamily="34" charset="0"/>
                <a:hlinkClick r:id="rId2"/>
              </a:rPr>
              <a:t>www.nimh.nih.gov</a:t>
            </a:r>
            <a:r>
              <a:rPr lang="en-US" dirty="0">
                <a:latin typeface="Gill Sans MT" pitchFamily="34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Gill Sans MT" pitchFamily="34" charset="0"/>
              </a:rPr>
              <a:t>National Alliance for the Mentally Ill (</a:t>
            </a:r>
            <a:r>
              <a:rPr lang="en-US" dirty="0">
                <a:latin typeface="Gill Sans MT" pitchFamily="34" charset="0"/>
                <a:hlinkClick r:id="rId3"/>
              </a:rPr>
              <a:t>www.nami.org</a:t>
            </a:r>
            <a:r>
              <a:rPr lang="en-US" dirty="0">
                <a:latin typeface="Gill Sans MT" pitchFamily="34" charset="0"/>
              </a:rPr>
              <a:t>)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381000"/>
            <a:ext cx="1970088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940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1"/>
          <p:cNvSpPr>
            <a:spLocks noGrp="1"/>
          </p:cNvSpPr>
          <p:nvPr>
            <p:ph idx="1"/>
          </p:nvPr>
        </p:nvSpPr>
        <p:spPr>
          <a:xfrm>
            <a:off x="304800" y="1828800"/>
            <a:ext cx="5586413" cy="4146550"/>
          </a:xfrm>
        </p:spPr>
        <p:txBody>
          <a:bodyPr/>
          <a:lstStyle/>
          <a:p>
            <a:pPr algn="ctr"/>
            <a:r>
              <a:rPr lang="en-US" altLang="en-US" sz="2800" dirty="0" smtClean="0"/>
              <a:t>www.DrJamesWellborn.com</a:t>
            </a:r>
          </a:p>
          <a:p>
            <a:pPr lvl="1" indent="0" algn="ctr">
              <a:buNone/>
            </a:pPr>
            <a:r>
              <a:rPr lang="en-US" altLang="en-US" dirty="0" smtClean="0"/>
              <a:t>Articles tab</a:t>
            </a:r>
          </a:p>
          <a:p>
            <a:pPr lvl="1" indent="0" algn="ctr">
              <a:buNone/>
            </a:pPr>
            <a:endParaRPr lang="en-US" altLang="en-US" dirty="0" smtClean="0"/>
          </a:p>
          <a:p>
            <a:pPr algn="ctr"/>
            <a:r>
              <a:rPr lang="en-US" altLang="en-US" sz="2800" dirty="0" smtClean="0"/>
              <a:t>Parenting Teens Newsletter</a:t>
            </a:r>
          </a:p>
          <a:p>
            <a:pPr algn="ctr"/>
            <a:r>
              <a:rPr lang="en-US" altLang="en-US" b="0" dirty="0" smtClean="0"/>
              <a:t>www.drjameswellborn.com/newsletter</a:t>
            </a:r>
          </a:p>
          <a:p>
            <a:pPr algn="ctr"/>
            <a:endParaRPr lang="en-US" altLang="en-US" b="0" dirty="0" smtClean="0"/>
          </a:p>
          <a:p>
            <a:pPr algn="ctr"/>
            <a:r>
              <a:rPr lang="en-US" altLang="en-US" sz="2800" dirty="0" smtClean="0"/>
              <a:t>Parent &amp; Teen Resources</a:t>
            </a:r>
            <a:endParaRPr lang="en-US" altLang="en-US" sz="2800" dirty="0"/>
          </a:p>
          <a:p>
            <a:pPr algn="ctr"/>
            <a:r>
              <a:rPr lang="en-US" altLang="en-US" b="0" smtClean="0"/>
              <a:t>www.JamesGWellbornPhD.com </a:t>
            </a:r>
            <a:endParaRPr lang="en-US" altLang="en-US" b="0" dirty="0"/>
          </a:p>
          <a:p>
            <a:pPr algn="ctr"/>
            <a:endParaRPr lang="en-US" altLang="en-US" b="0" dirty="0" smtClean="0"/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457200" y="815975"/>
            <a:ext cx="5791200" cy="708025"/>
          </a:xfr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smtClean="0"/>
              <a:t>Resources</a:t>
            </a:r>
            <a:endParaRPr lang="en-US" sz="4000" b="1" dirty="0"/>
          </a:p>
        </p:txBody>
      </p:sp>
      <p:pic>
        <p:nvPicPr>
          <p:cNvPr id="44035" name="Picture 2" descr="C:\Users\James G. Wellborn\Desktop\Raising Teens in the 21st Century Book stuff\Publicity\Press Kit\raising-teens-new-cover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3" y="609600"/>
            <a:ext cx="3013075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733800"/>
            <a:ext cx="7620000" cy="1905000"/>
          </a:xfrm>
        </p:spPr>
        <p:txBody>
          <a:bodyPr rtlCol="0">
            <a:noAutofit/>
          </a:bodyPr>
          <a:lstStyle/>
          <a:p>
            <a:pPr algn="ctr" fontAlgn="auto">
              <a:buFont typeface="Arial" pitchFamily="34" charset="0"/>
              <a:buNone/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When A Friend </a:t>
            </a:r>
            <a:r>
              <a:rPr lang="en-US" sz="4000" b="1" dirty="0" smtClean="0">
                <a:solidFill>
                  <a:schemeClr val="tx1"/>
                </a:solidFill>
              </a:rPr>
              <a:t>Dies:</a:t>
            </a:r>
            <a:endParaRPr lang="en-US" sz="4000" b="1" dirty="0" smtClean="0">
              <a:solidFill>
                <a:schemeClr val="tx1"/>
              </a:solidFill>
            </a:endParaRPr>
          </a:p>
          <a:p>
            <a:pPr algn="ctr" fontAlgn="auto">
              <a:buFont typeface="Arial" pitchFamily="34" charset="0"/>
              <a:buNone/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Helping Teens Grieve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11113"/>
            <a:ext cx="3938588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0" y="6273800"/>
            <a:ext cx="9144000" cy="584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3200" b="1">
                <a:solidFill>
                  <a:schemeClr val="bg1"/>
                </a:solidFill>
              </a:rPr>
              <a:t>James G. Wellborn, Ph.D.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228600" y="831503"/>
            <a:ext cx="6019800" cy="692497"/>
          </a:xfr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900" b="1" dirty="0" smtClean="0"/>
              <a:t>How Kids React</a:t>
            </a:r>
            <a:endParaRPr lang="en-US" sz="3900" b="1" dirty="0"/>
          </a:p>
        </p:txBody>
      </p:sp>
      <p:sp>
        <p:nvSpPr>
          <p:cNvPr id="17410" name="TextBox 6"/>
          <p:cNvSpPr txBox="1">
            <a:spLocks noChangeArrowheads="1"/>
          </p:cNvSpPr>
          <p:nvPr/>
        </p:nvSpPr>
        <p:spPr bwMode="auto">
          <a:xfrm>
            <a:off x="5934075" y="6475413"/>
            <a:ext cx="3200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/>
              <a:t>www.DrJamesWellborn.com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 w="57150">
            <a:solidFill>
              <a:srgbClr val="0070C0"/>
            </a:solidFill>
          </a:ln>
        </p:spPr>
        <p:txBody>
          <a:bodyPr numCol="2" rtlCol="0">
            <a:normAutofit/>
          </a:bodyPr>
          <a:lstStyle/>
          <a:p>
            <a:pPr marL="342900" indent="-342900" fontAlgn="auto"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Shock</a:t>
            </a:r>
          </a:p>
          <a:p>
            <a:pPr marL="342900" indent="-342900" fontAlgn="auto"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Disbelief</a:t>
            </a:r>
          </a:p>
          <a:p>
            <a:pPr marL="342900" indent="-342900" fontAlgn="auto"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Sadness</a:t>
            </a:r>
          </a:p>
          <a:p>
            <a:pPr marL="342900" indent="-342900" fontAlgn="auto"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Anger</a:t>
            </a:r>
          </a:p>
          <a:p>
            <a:pPr marL="342900" indent="-342900" fontAlgn="auto"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Confusion</a:t>
            </a:r>
          </a:p>
          <a:p>
            <a:pPr marL="342900" indent="-342900" fontAlgn="auto"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Numbness</a:t>
            </a:r>
          </a:p>
          <a:p>
            <a:pPr marL="342900" indent="-342900" fontAlgn="auto"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Regret</a:t>
            </a:r>
          </a:p>
          <a:p>
            <a:pPr fontAlgn="auto">
              <a:defRPr/>
            </a:pPr>
            <a:endParaRPr lang="en-US" sz="2400" dirty="0"/>
          </a:p>
          <a:p>
            <a:pPr marL="342900" indent="-342900" fontAlgn="auto"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Guilt </a:t>
            </a:r>
          </a:p>
          <a:p>
            <a:pPr marL="342900" indent="-342900" fontAlgn="auto"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Fear</a:t>
            </a:r>
          </a:p>
          <a:p>
            <a:pPr marL="342900" indent="-342900" fontAlgn="auto"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Minimization and Denial</a:t>
            </a:r>
          </a:p>
          <a:p>
            <a:pPr marL="342900" indent="-342900" fontAlgn="auto"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Loneliness and Feeling Alone</a:t>
            </a:r>
          </a:p>
          <a:p>
            <a:pPr marL="342900" indent="-342900" fontAlgn="auto"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Dreaming</a:t>
            </a:r>
          </a:p>
          <a:p>
            <a:pPr marL="342900" indent="-342900" fontAlgn="auto"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Redefining Normality</a:t>
            </a:r>
            <a:endParaRPr lang="en-US" sz="2400" dirty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381000"/>
            <a:ext cx="1970088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 w="57150">
            <a:solidFill>
              <a:srgbClr val="0070C0"/>
            </a:solidFill>
          </a:ln>
        </p:spPr>
        <p:txBody>
          <a:bodyPr rtlCol="0">
            <a:normAutofit/>
          </a:bodyPr>
          <a:lstStyle/>
          <a:p>
            <a:pPr marL="342900" indent="-342900" fontAlgn="auto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Guilt</a:t>
            </a:r>
          </a:p>
          <a:p>
            <a:pPr marL="342900" indent="-342900" fontAlgn="auto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Anxiety</a:t>
            </a:r>
          </a:p>
          <a:p>
            <a:pPr marL="342900" indent="-342900" fontAlgn="auto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Alone &amp; Abandoned</a:t>
            </a:r>
          </a:p>
          <a:p>
            <a:pPr marL="342900" indent="-342900" fontAlgn="auto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Delayed reaction</a:t>
            </a:r>
          </a:p>
          <a:p>
            <a:pPr marL="342900" indent="-342900" fontAlgn="auto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Fear of moving on</a:t>
            </a:r>
          </a:p>
          <a:p>
            <a:pPr marL="342900" indent="-342900" fontAlgn="auto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Check for depression and suicide risk</a:t>
            </a:r>
          </a:p>
          <a:p>
            <a:pPr marL="342900" indent="-342900" fontAlgn="auto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It affects parents too</a:t>
            </a:r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457200" y="200561"/>
            <a:ext cx="5791200" cy="1323439"/>
          </a:xfr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smtClean="0"/>
              <a:t>When It’s </a:t>
            </a:r>
            <a:br>
              <a:rPr lang="en-US" sz="4000" b="1" dirty="0" smtClean="0"/>
            </a:br>
            <a:r>
              <a:rPr lang="en-US" sz="4000" b="1" dirty="0" smtClean="0"/>
              <a:t>a Friend</a:t>
            </a:r>
            <a:endParaRPr lang="en-US" sz="4000" b="1" dirty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381000"/>
            <a:ext cx="1970088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5934075" y="6475413"/>
            <a:ext cx="3200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/>
              <a:t>www.DrJamesWellborn.com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42900" indent="-342900" fontAlgn="auto">
              <a:buFont typeface="Arial" pitchFamily="34" charset="0"/>
              <a:buChar char="•"/>
              <a:defRPr/>
            </a:pPr>
            <a:endParaRPr lang="en-US" dirty="0" smtClean="0"/>
          </a:p>
          <a:p>
            <a:pPr algn="ctr" fontAlgn="auto">
              <a:buFont typeface="Arial" pitchFamily="34" charset="0"/>
              <a:buNone/>
              <a:defRPr/>
            </a:pPr>
            <a:endParaRPr lang="en-US" dirty="0" smtClean="0"/>
          </a:p>
          <a:p>
            <a:pPr algn="ctr" fontAlgn="auto">
              <a:buFont typeface="Arial" pitchFamily="34" charset="0"/>
              <a:buNone/>
              <a:defRPr/>
            </a:pPr>
            <a:endParaRPr lang="en-US" dirty="0"/>
          </a:p>
          <a:p>
            <a:pPr algn="ctr" fontAlgn="auto">
              <a:buFont typeface="Arial" pitchFamily="34" charset="0"/>
              <a:buNone/>
              <a:defRPr/>
            </a:pPr>
            <a:r>
              <a:rPr lang="en-US" sz="4400" dirty="0" smtClean="0"/>
              <a:t>What’s a parent to do?</a:t>
            </a:r>
            <a:endParaRPr lang="en-US" sz="44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381000"/>
            <a:ext cx="1970088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5934075" y="6475413"/>
            <a:ext cx="3200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/>
              <a:t>www.DrJamesWellborn.com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228600" y="831850"/>
            <a:ext cx="6019800" cy="692150"/>
          </a:xfr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900" b="1" dirty="0" smtClean="0"/>
              <a:t>Educate Them</a:t>
            </a:r>
            <a:endParaRPr lang="en-US" sz="3900" b="1" dirty="0"/>
          </a:p>
        </p:txBody>
      </p:sp>
      <p:sp>
        <p:nvSpPr>
          <p:cNvPr id="22530" name="TextBox 6"/>
          <p:cNvSpPr txBox="1">
            <a:spLocks noChangeArrowheads="1"/>
          </p:cNvSpPr>
          <p:nvPr/>
        </p:nvSpPr>
        <p:spPr bwMode="auto">
          <a:xfrm>
            <a:off x="5934075" y="6475413"/>
            <a:ext cx="3200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/>
              <a:t>www.DrJamesWellborn.com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 w="57150">
            <a:solidFill>
              <a:srgbClr val="0070C0"/>
            </a:solidFill>
          </a:ln>
        </p:spPr>
        <p:txBody>
          <a:bodyPr rtlCol="0">
            <a:normAutofit/>
          </a:bodyPr>
          <a:lstStyle/>
          <a:p>
            <a:pPr marL="342900" indent="-342900" fontAlgn="auto">
              <a:buFont typeface="Wingdings" pitchFamily="2" charset="2"/>
              <a:buChar char="q"/>
              <a:defRPr/>
            </a:pPr>
            <a:r>
              <a:rPr lang="en-US" dirty="0" smtClean="0"/>
              <a:t>Help them understand grief &amp; mourning</a:t>
            </a:r>
          </a:p>
          <a:p>
            <a:pPr lvl="1"/>
            <a:r>
              <a:rPr lang="en-US" dirty="0" smtClean="0"/>
              <a:t>Acceptance</a:t>
            </a:r>
            <a:endParaRPr lang="en-US" dirty="0"/>
          </a:p>
          <a:p>
            <a:pPr lvl="1"/>
            <a:r>
              <a:rPr lang="en-US" dirty="0"/>
              <a:t>Facing the </a:t>
            </a:r>
            <a:r>
              <a:rPr lang="en-US" dirty="0" smtClean="0"/>
              <a:t>pain</a:t>
            </a:r>
          </a:p>
          <a:p>
            <a:pPr lvl="1"/>
            <a:r>
              <a:rPr lang="en-US" dirty="0" smtClean="0"/>
              <a:t>Making </a:t>
            </a:r>
            <a:r>
              <a:rPr lang="en-US" dirty="0"/>
              <a:t>sense of death </a:t>
            </a:r>
            <a:endParaRPr lang="en-US" dirty="0" smtClean="0"/>
          </a:p>
          <a:p>
            <a:pPr lvl="1"/>
            <a:r>
              <a:rPr lang="en-US" dirty="0" smtClean="0"/>
              <a:t>Dealing </a:t>
            </a:r>
            <a:r>
              <a:rPr lang="en-US" dirty="0"/>
              <a:t>with the absence of the </a:t>
            </a:r>
            <a:r>
              <a:rPr lang="en-US" dirty="0" smtClean="0"/>
              <a:t>person</a:t>
            </a:r>
          </a:p>
          <a:p>
            <a:pPr lvl="1"/>
            <a:r>
              <a:rPr lang="en-US" dirty="0" smtClean="0"/>
              <a:t>Moving </a:t>
            </a:r>
            <a:r>
              <a:rPr lang="en-US" dirty="0"/>
              <a:t>forward with </a:t>
            </a:r>
            <a:r>
              <a:rPr lang="en-US" dirty="0" smtClean="0"/>
              <a:t>life</a:t>
            </a:r>
          </a:p>
          <a:p>
            <a:pPr lvl="1"/>
            <a:r>
              <a:rPr lang="en-US" dirty="0" smtClean="0"/>
              <a:t>Finding </a:t>
            </a:r>
            <a:r>
              <a:rPr lang="en-US" dirty="0"/>
              <a:t>a psychological place for the </a:t>
            </a:r>
            <a:r>
              <a:rPr lang="en-US" dirty="0" smtClean="0"/>
              <a:t>deceased</a:t>
            </a:r>
            <a:endParaRPr lang="en-US" dirty="0"/>
          </a:p>
          <a:p>
            <a:pPr marL="342900" indent="-342900" fontAlgn="auto">
              <a:buFont typeface="Wingdings" pitchFamily="2" charset="2"/>
              <a:buChar char="q"/>
              <a:defRPr/>
            </a:pPr>
            <a:r>
              <a:rPr lang="en-US" dirty="0" smtClean="0"/>
              <a:t>Model grief &amp; mourning</a:t>
            </a:r>
          </a:p>
          <a:p>
            <a:pPr marL="342900" indent="-342900" fontAlgn="auto">
              <a:buFont typeface="Wingdings" pitchFamily="2" charset="2"/>
              <a:buChar char="q"/>
              <a:defRPr/>
            </a:pPr>
            <a:r>
              <a:rPr lang="en-US" dirty="0" smtClean="0"/>
              <a:t>Share stories and your own beliefs</a:t>
            </a:r>
          </a:p>
          <a:p>
            <a:pPr marL="342900" indent="-342900" fontAlgn="auto">
              <a:buFont typeface="Wingdings" pitchFamily="2" charset="2"/>
              <a:buChar char="q"/>
              <a:defRPr/>
            </a:pPr>
            <a:endParaRPr lang="en-US" dirty="0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381000"/>
            <a:ext cx="1970088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228600" y="831503"/>
            <a:ext cx="6019800" cy="692497"/>
          </a:xfr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900" b="1" dirty="0" smtClean="0"/>
              <a:t>Dealing with it</a:t>
            </a:r>
            <a:endParaRPr lang="en-US" sz="3900" b="1" dirty="0"/>
          </a:p>
        </p:txBody>
      </p:sp>
      <p:sp>
        <p:nvSpPr>
          <p:cNvPr id="22530" name="TextBox 6"/>
          <p:cNvSpPr txBox="1">
            <a:spLocks noChangeArrowheads="1"/>
          </p:cNvSpPr>
          <p:nvPr/>
        </p:nvSpPr>
        <p:spPr bwMode="auto">
          <a:xfrm>
            <a:off x="5934075" y="6475413"/>
            <a:ext cx="3200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/>
              <a:t>www.DrJamesWellborn.com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 w="57150">
            <a:solidFill>
              <a:srgbClr val="0070C0"/>
            </a:solidFill>
          </a:ln>
        </p:spPr>
        <p:txBody>
          <a:bodyPr rtlCol="0">
            <a:normAutofit/>
          </a:bodyPr>
          <a:lstStyle/>
          <a:p>
            <a:pPr marL="342900" indent="-342900" fontAlgn="auto">
              <a:buFont typeface="Wingdings" pitchFamily="2" charset="2"/>
              <a:buChar char="q"/>
              <a:defRPr/>
            </a:pPr>
            <a:r>
              <a:rPr lang="en-US" dirty="0" smtClean="0"/>
              <a:t>Exercise</a:t>
            </a:r>
          </a:p>
          <a:p>
            <a:pPr marL="342900" indent="-342900" fontAlgn="auto">
              <a:buFont typeface="Wingdings" pitchFamily="2" charset="2"/>
              <a:buChar char="q"/>
              <a:defRPr/>
            </a:pPr>
            <a:r>
              <a:rPr lang="en-US" dirty="0" smtClean="0"/>
              <a:t>Treat your body and mind like it is stressed out</a:t>
            </a:r>
          </a:p>
          <a:p>
            <a:pPr marL="342900" indent="-342900" fontAlgn="auto">
              <a:buFont typeface="Wingdings" pitchFamily="2" charset="2"/>
              <a:buChar char="q"/>
              <a:defRPr/>
            </a:pPr>
            <a:r>
              <a:rPr lang="en-US" dirty="0" smtClean="0"/>
              <a:t>Spend time around people</a:t>
            </a:r>
          </a:p>
          <a:p>
            <a:pPr marL="342900" indent="-342900" fontAlgn="auto">
              <a:buFont typeface="Wingdings" pitchFamily="2" charset="2"/>
              <a:buChar char="q"/>
              <a:defRPr/>
            </a:pPr>
            <a:r>
              <a:rPr lang="en-US" dirty="0" smtClean="0"/>
              <a:t>Do something enjoyable</a:t>
            </a:r>
          </a:p>
          <a:p>
            <a:pPr marL="342900" indent="-342900" fontAlgn="auto">
              <a:buFont typeface="Wingdings" pitchFamily="2" charset="2"/>
              <a:buChar char="q"/>
              <a:defRPr/>
            </a:pPr>
            <a:r>
              <a:rPr lang="en-US" dirty="0" smtClean="0"/>
              <a:t>Keep your routines</a:t>
            </a:r>
          </a:p>
          <a:p>
            <a:pPr marL="342900" indent="-342900" fontAlgn="auto">
              <a:buFont typeface="Wingdings" pitchFamily="2" charset="2"/>
              <a:buChar char="q"/>
              <a:defRPr/>
            </a:pPr>
            <a:r>
              <a:rPr lang="en-US" dirty="0" smtClean="0"/>
              <a:t>Expect to have set backs</a:t>
            </a:r>
          </a:p>
          <a:p>
            <a:pPr marL="342900" indent="-342900" fontAlgn="auto">
              <a:buFont typeface="Wingdings" pitchFamily="2" charset="2"/>
              <a:buChar char="q"/>
              <a:defRPr/>
            </a:pPr>
            <a:r>
              <a:rPr lang="en-US" dirty="0" smtClean="0"/>
              <a:t>Keep a journal</a:t>
            </a:r>
          </a:p>
          <a:p>
            <a:pPr marL="342900" indent="-342900" fontAlgn="auto">
              <a:buFont typeface="Wingdings" pitchFamily="2" charset="2"/>
              <a:buChar char="q"/>
              <a:defRPr/>
            </a:pPr>
            <a:r>
              <a:rPr lang="en-US" dirty="0" smtClean="0"/>
              <a:t>Pay attention if you start to do risky things</a:t>
            </a:r>
          </a:p>
          <a:p>
            <a:pPr marL="342900" indent="-342900" fontAlgn="auto">
              <a:buFont typeface="Wingdings" pitchFamily="2" charset="2"/>
              <a:buChar char="q"/>
              <a:defRPr/>
            </a:pPr>
            <a:r>
              <a:rPr lang="en-US" dirty="0" smtClean="0"/>
              <a:t>Have something that reminds you of your friend</a:t>
            </a:r>
          </a:p>
          <a:p>
            <a:pPr marL="342900" indent="-342900" fontAlgn="auto">
              <a:buFont typeface="Wingdings" pitchFamily="2" charset="2"/>
              <a:buChar char="q"/>
              <a:defRPr/>
            </a:pPr>
            <a:endParaRPr lang="en-US" dirty="0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381000"/>
            <a:ext cx="1970088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4149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228600" y="231338"/>
            <a:ext cx="6019800" cy="1292662"/>
          </a:xfr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900" b="1" dirty="0" smtClean="0"/>
              <a:t>Helping</a:t>
            </a:r>
            <a:br>
              <a:rPr lang="en-US" sz="3900" b="1" dirty="0" smtClean="0"/>
            </a:br>
            <a:r>
              <a:rPr lang="en-US" sz="3900" b="1" dirty="0" smtClean="0"/>
              <a:t>Family &amp; Friends</a:t>
            </a:r>
            <a:endParaRPr lang="en-US" sz="3900" b="1" dirty="0"/>
          </a:p>
        </p:txBody>
      </p:sp>
      <p:sp>
        <p:nvSpPr>
          <p:cNvPr id="24578" name="TextBox 6"/>
          <p:cNvSpPr txBox="1">
            <a:spLocks noChangeArrowheads="1"/>
          </p:cNvSpPr>
          <p:nvPr/>
        </p:nvSpPr>
        <p:spPr bwMode="auto">
          <a:xfrm>
            <a:off x="5934075" y="6475413"/>
            <a:ext cx="3200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/>
              <a:t>www.DrJamesWellborn.com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 w="57150">
            <a:solidFill>
              <a:srgbClr val="0070C0"/>
            </a:solidFill>
          </a:ln>
        </p:spPr>
        <p:txBody>
          <a:bodyPr rtlCol="0">
            <a:normAutofit/>
          </a:bodyPr>
          <a:lstStyle/>
          <a:p>
            <a:pPr marL="342900" indent="-342900" fontAlgn="auto">
              <a:buFont typeface="Wingdings" pitchFamily="2" charset="2"/>
              <a:buChar char="q"/>
              <a:defRPr/>
            </a:pPr>
            <a:r>
              <a:rPr lang="en-US" sz="2400" dirty="0" smtClean="0"/>
              <a:t>Hugs</a:t>
            </a:r>
          </a:p>
          <a:p>
            <a:pPr marL="342900" indent="-342900" fontAlgn="auto">
              <a:buFont typeface="Wingdings" pitchFamily="2" charset="2"/>
              <a:buChar char="q"/>
              <a:defRPr/>
            </a:pPr>
            <a:r>
              <a:rPr lang="en-US" sz="2400" dirty="0" smtClean="0"/>
              <a:t>Cry with them if you feel like it</a:t>
            </a:r>
          </a:p>
          <a:p>
            <a:pPr marL="342900" indent="-342900" fontAlgn="auto">
              <a:buFont typeface="Wingdings" pitchFamily="2" charset="2"/>
              <a:buChar char="q"/>
              <a:defRPr/>
            </a:pPr>
            <a:r>
              <a:rPr lang="en-US" sz="2400" dirty="0" smtClean="0"/>
              <a:t>Avoid saying “It’s God’s will.”</a:t>
            </a:r>
          </a:p>
          <a:p>
            <a:pPr marL="342900" indent="-342900" fontAlgn="auto">
              <a:buFont typeface="Wingdings" pitchFamily="2" charset="2"/>
              <a:buChar char="q"/>
              <a:defRPr/>
            </a:pPr>
            <a:r>
              <a:rPr lang="en-US" sz="2400" dirty="0" smtClean="0"/>
              <a:t>Don’t ask them how they are doing</a:t>
            </a:r>
          </a:p>
          <a:p>
            <a:pPr marL="342900" indent="-342900" fontAlgn="auto">
              <a:buFont typeface="Wingdings" pitchFamily="2" charset="2"/>
              <a:buChar char="q"/>
              <a:defRPr/>
            </a:pPr>
            <a:r>
              <a:rPr lang="en-US" sz="2400" dirty="0" smtClean="0"/>
              <a:t>Be there.  Help out.</a:t>
            </a:r>
          </a:p>
          <a:p>
            <a:pPr marL="342900" indent="-342900" fontAlgn="auto">
              <a:buFont typeface="Wingdings" pitchFamily="2" charset="2"/>
              <a:buChar char="q"/>
              <a:defRPr/>
            </a:pPr>
            <a:r>
              <a:rPr lang="en-US" sz="2400" dirty="0" smtClean="0"/>
              <a:t>Say their name out loud</a:t>
            </a:r>
          </a:p>
          <a:p>
            <a:pPr marL="342900" indent="-342900" fontAlgn="auto">
              <a:buFont typeface="Wingdings" pitchFamily="2" charset="2"/>
              <a:buChar char="q"/>
              <a:defRPr/>
            </a:pPr>
            <a:r>
              <a:rPr lang="en-US" sz="2400" dirty="0" smtClean="0"/>
              <a:t>Share memories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381000"/>
            <a:ext cx="1970088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228600" y="231338"/>
            <a:ext cx="6019800" cy="1292662"/>
          </a:xfr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900" b="1" dirty="0" smtClean="0"/>
              <a:t>Reassure And Comfort Them</a:t>
            </a:r>
            <a:endParaRPr lang="en-US" sz="3900" b="1" dirty="0"/>
          </a:p>
        </p:txBody>
      </p:sp>
      <p:sp>
        <p:nvSpPr>
          <p:cNvPr id="23554" name="TextBox 6"/>
          <p:cNvSpPr txBox="1">
            <a:spLocks noChangeArrowheads="1"/>
          </p:cNvSpPr>
          <p:nvPr/>
        </p:nvSpPr>
        <p:spPr bwMode="auto">
          <a:xfrm>
            <a:off x="5934075" y="6475413"/>
            <a:ext cx="3200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/>
              <a:t>www.DrJamesWellborn.com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Wingdings" pitchFamily="2" charset="2"/>
              <a:buChar char="q"/>
            </a:pPr>
            <a:r>
              <a:rPr lang="en-US" altLang="en-US" dirty="0" smtClean="0"/>
              <a:t>Talk and remember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altLang="en-US" dirty="0" smtClean="0"/>
              <a:t>Faith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altLang="en-US" dirty="0" smtClean="0"/>
              <a:t>Give permission to grieve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altLang="en-US" dirty="0" smtClean="0"/>
              <a:t>Encourage them to take time to consider the BIG questions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altLang="en-US" dirty="0" smtClean="0"/>
              <a:t>Your kid may not be very upset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altLang="en-US" dirty="0" smtClean="0"/>
              <a:t>Encourage them to reach out to others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altLang="en-US" dirty="0" smtClean="0"/>
              <a:t>Bear witness to their grief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altLang="en-US" dirty="0" smtClean="0"/>
              <a:t>Keep an eye on your kid for 6 months or so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altLang="en-US" dirty="0" smtClean="0"/>
              <a:t>If their reaction is out of proportion, look deeper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381000"/>
            <a:ext cx="1970088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1080</TotalTime>
  <Words>803</Words>
  <Application>Microsoft Office PowerPoint</Application>
  <PresentationFormat>On-screen Show (4:3)</PresentationFormat>
  <Paragraphs>167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Essential</vt:lpstr>
      <vt:lpstr>PowerPoint Presentation</vt:lpstr>
      <vt:lpstr>PowerPoint Presentation</vt:lpstr>
      <vt:lpstr>How Kids React</vt:lpstr>
      <vt:lpstr>When It’s  a Friend</vt:lpstr>
      <vt:lpstr>PowerPoint Presentation</vt:lpstr>
      <vt:lpstr>Educate Them</vt:lpstr>
      <vt:lpstr>Dealing with it</vt:lpstr>
      <vt:lpstr>Helping Family &amp; Friends</vt:lpstr>
      <vt:lpstr>Reassure And Comfort Them</vt:lpstr>
      <vt:lpstr>Signs of Unresolved Grief</vt:lpstr>
      <vt:lpstr>Depression?</vt:lpstr>
      <vt:lpstr>Sadness vs Depression</vt:lpstr>
      <vt:lpstr>PowerPoint Presentation</vt:lpstr>
      <vt:lpstr>Worrisome Signs</vt:lpstr>
      <vt:lpstr>At Risk Signs</vt:lpstr>
      <vt:lpstr>Danger Signs</vt:lpstr>
      <vt:lpstr>Bibliography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Raising Teens in the 21st Century</dc:title>
  <dc:creator>James G. Wellborn</dc:creator>
  <cp:lastModifiedBy>James G. Wellborn</cp:lastModifiedBy>
  <cp:revision>216</cp:revision>
  <dcterms:created xsi:type="dcterms:W3CDTF">2006-08-16T00:00:00Z</dcterms:created>
  <dcterms:modified xsi:type="dcterms:W3CDTF">2014-08-13T13:07:50Z</dcterms:modified>
</cp:coreProperties>
</file>